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79" r:id="rId5"/>
    <p:sldId id="281" r:id="rId6"/>
    <p:sldId id="278" r:id="rId7"/>
    <p:sldId id="261" r:id="rId8"/>
    <p:sldId id="263" r:id="rId9"/>
    <p:sldId id="262" r:id="rId10"/>
    <p:sldId id="270" r:id="rId11"/>
    <p:sldId id="275" r:id="rId12"/>
    <p:sldId id="273" r:id="rId13"/>
    <p:sldId id="274" r:id="rId14"/>
    <p:sldId id="272" r:id="rId15"/>
    <p:sldId id="267" r:id="rId16"/>
    <p:sldId id="268" r:id="rId17"/>
    <p:sldId id="271" r:id="rId18"/>
    <p:sldId id="298" r:id="rId19"/>
    <p:sldId id="299" r:id="rId20"/>
    <p:sldId id="283" r:id="rId21"/>
    <p:sldId id="287" r:id="rId22"/>
    <p:sldId id="284" r:id="rId23"/>
    <p:sldId id="297" r:id="rId24"/>
    <p:sldId id="290" r:id="rId25"/>
    <p:sldId id="296" r:id="rId26"/>
    <p:sldId id="289" r:id="rId27"/>
    <p:sldId id="288" r:id="rId28"/>
    <p:sldId id="285" r:id="rId29"/>
    <p:sldId id="303" r:id="rId30"/>
    <p:sldId id="300" r:id="rId31"/>
    <p:sldId id="286" r:id="rId32"/>
    <p:sldId id="304" r:id="rId33"/>
    <p:sldId id="314" r:id="rId34"/>
    <p:sldId id="282" r:id="rId35"/>
    <p:sldId id="318" r:id="rId36"/>
    <p:sldId id="309" r:id="rId37"/>
    <p:sldId id="311" r:id="rId38"/>
    <p:sldId id="310" r:id="rId39"/>
    <p:sldId id="312" r:id="rId40"/>
    <p:sldId id="337" r:id="rId41"/>
    <p:sldId id="306" r:id="rId42"/>
    <p:sldId id="319" r:id="rId43"/>
    <p:sldId id="320" r:id="rId44"/>
    <p:sldId id="307" r:id="rId45"/>
    <p:sldId id="321" r:id="rId46"/>
    <p:sldId id="322" r:id="rId47"/>
    <p:sldId id="323" r:id="rId48"/>
    <p:sldId id="325" r:id="rId49"/>
    <p:sldId id="328" r:id="rId50"/>
    <p:sldId id="344" r:id="rId51"/>
    <p:sldId id="330" r:id="rId52"/>
    <p:sldId id="346" r:id="rId53"/>
    <p:sldId id="331" r:id="rId54"/>
    <p:sldId id="339" r:id="rId55"/>
    <p:sldId id="340" r:id="rId56"/>
    <p:sldId id="324" r:id="rId57"/>
    <p:sldId id="327" r:id="rId58"/>
    <p:sldId id="326" r:id="rId59"/>
    <p:sldId id="334" r:id="rId60"/>
    <p:sldId id="336" r:id="rId61"/>
    <p:sldId id="351" r:id="rId62"/>
    <p:sldId id="335" r:id="rId63"/>
    <p:sldId id="333" r:id="rId64"/>
    <p:sldId id="305" r:id="rId65"/>
    <p:sldId id="315" r:id="rId66"/>
    <p:sldId id="317" r:id="rId67"/>
    <p:sldId id="316" r:id="rId68"/>
  </p:sldIdLst>
  <p:sldSz cx="12192000" cy="6858000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-127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70816"/>
          </a:xfrm>
          <a:prstGeom prst="rect">
            <a:avLst/>
          </a:prstGeom>
        </p:spPr>
        <p:txBody>
          <a:bodyPr vert="horz" lIns="94052" tIns="47026" rIns="94052" bIns="470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70816"/>
          </a:xfrm>
          <a:prstGeom prst="rect">
            <a:avLst/>
          </a:prstGeom>
        </p:spPr>
        <p:txBody>
          <a:bodyPr vert="horz" lIns="94052" tIns="47026" rIns="94052" bIns="47026" rtlCol="0"/>
          <a:lstStyle>
            <a:lvl1pPr algn="r">
              <a:defRPr sz="1200"/>
            </a:lvl1pPr>
          </a:lstStyle>
          <a:p>
            <a:fld id="{9EDF1847-6049-432E-A5C2-80845CB3587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2" tIns="47026" rIns="94052" bIns="470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15911"/>
            <a:ext cx="5661660" cy="3694837"/>
          </a:xfrm>
          <a:prstGeom prst="rect">
            <a:avLst/>
          </a:prstGeom>
        </p:spPr>
        <p:txBody>
          <a:bodyPr vert="horz" lIns="94052" tIns="47026" rIns="94052" bIns="470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2900"/>
            <a:ext cx="3066732" cy="470815"/>
          </a:xfrm>
          <a:prstGeom prst="rect">
            <a:avLst/>
          </a:prstGeom>
        </p:spPr>
        <p:txBody>
          <a:bodyPr vert="horz" lIns="94052" tIns="47026" rIns="94052" bIns="470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912900"/>
            <a:ext cx="3066732" cy="470815"/>
          </a:xfrm>
          <a:prstGeom prst="rect">
            <a:avLst/>
          </a:prstGeom>
        </p:spPr>
        <p:txBody>
          <a:bodyPr vert="horz" lIns="94052" tIns="47026" rIns="94052" bIns="47026" rtlCol="0" anchor="b"/>
          <a:lstStyle>
            <a:lvl1pPr algn="r">
              <a:defRPr sz="1200"/>
            </a:lvl1pPr>
          </a:lstStyle>
          <a:p>
            <a:fld id="{7814A81A-C040-4B3C-982C-B05C80267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4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8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20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73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9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56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98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0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71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66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65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4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1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71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76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37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6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4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39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64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1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99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3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10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7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78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35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392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206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00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26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1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0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04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314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64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315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609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336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09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939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836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31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747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045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634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651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76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281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01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88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627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628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365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65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240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568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246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3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4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A81A-C040-4B3C-982C-B05C80267A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0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0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9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3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2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4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7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9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8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D3A3-0F8C-4773-8A2B-AF0F380C9379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62349-DA24-4639-866C-B9271CD3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20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20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5.png"/><Relationship Id="rId6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1.jpg"/><Relationship Id="rId6" Type="http://schemas.openxmlformats.org/officeDocument/2006/relationships/image" Target="../media/image58.gif"/><Relationship Id="rId7" Type="http://schemas.openxmlformats.org/officeDocument/2006/relationships/image" Target="../media/image59.JPG"/><Relationship Id="rId8" Type="http://schemas.openxmlformats.org/officeDocument/2006/relationships/image" Target="../media/image60.jpg"/><Relationship Id="rId9" Type="http://schemas.openxmlformats.org/officeDocument/2006/relationships/image" Target="../media/image61.jpeg"/><Relationship Id="rId10" Type="http://schemas.openxmlformats.org/officeDocument/2006/relationships/image" Target="../media/image62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gif"/><Relationship Id="rId9" Type="http://schemas.openxmlformats.org/officeDocument/2006/relationships/image" Target="../media/image11.jp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11.jpeg"/><Relationship Id="rId6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13.png"/><Relationship Id="rId6" Type="http://schemas.openxmlformats.org/officeDocument/2006/relationships/image" Target="../media/image114.jpg"/><Relationship Id="rId7" Type="http://schemas.openxmlformats.org/officeDocument/2006/relationships/image" Target="../media/image1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54306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Sels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for Everyone!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68744"/>
            <a:ext cx="9144000" cy="25811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(Banner Population Selection and Letter Generation)</a:t>
            </a:r>
          </a:p>
          <a:p>
            <a:endParaRPr lang="en-US" dirty="0"/>
          </a:p>
          <a:p>
            <a:r>
              <a:rPr lang="en-US" dirty="0" smtClean="0"/>
              <a:t>Presented by:  Gina Goodwin</a:t>
            </a:r>
          </a:p>
          <a:p>
            <a:r>
              <a:rPr lang="en-US" dirty="0" smtClean="0"/>
              <a:t>Programmer, Information and Technology Services</a:t>
            </a:r>
          </a:p>
          <a:p>
            <a:r>
              <a:rPr lang="en-US" dirty="0" smtClean="0"/>
              <a:t>Arkansas State University-Jonesboro</a:t>
            </a:r>
          </a:p>
          <a:p>
            <a:r>
              <a:rPr lang="en-US" dirty="0" smtClean="0"/>
              <a:t>October 2017</a:t>
            </a:r>
            <a:endParaRPr lang="en-US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344488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344488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5351485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5351485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284798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2785377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172" y="5372836"/>
            <a:ext cx="11493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27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7"/>
            <a:ext cx="3065254" cy="3432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959" y="2668508"/>
            <a:ext cx="4590663" cy="2573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959" y="5416418"/>
            <a:ext cx="4057650" cy="685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50676" y="4987209"/>
            <a:ext cx="3032481" cy="975051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3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[Banner 9] 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7"/>
            <a:ext cx="3414605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687" y="2670047"/>
            <a:ext cx="55435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0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7"/>
            <a:ext cx="3065254" cy="3432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669" y="2670047"/>
            <a:ext cx="3648270" cy="2503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7381" y="2653660"/>
            <a:ext cx="2788977" cy="240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3"/>
          <a:stretch/>
        </p:blipFill>
        <p:spPr>
          <a:xfrm>
            <a:off x="8401454" y="5283523"/>
            <a:ext cx="2880830" cy="10871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50676" y="4987209"/>
            <a:ext cx="3032481" cy="975051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2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3" y="2670048"/>
            <a:ext cx="7533899" cy="36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GURPDED (Data Element Dictionary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7"/>
            <a:ext cx="3065254" cy="343217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062" y="2710542"/>
            <a:ext cx="5548554" cy="3391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0676" y="4987209"/>
            <a:ext cx="3032481" cy="975051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6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GLIOBJT (Object Inquiry) &amp; GLROBJT (Object Definition Rules)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3013788" cy="3881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4540" y="5374433"/>
            <a:ext cx="578498" cy="42920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682" y="2670048"/>
            <a:ext cx="3120603" cy="1715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919" y="4522377"/>
            <a:ext cx="6620264" cy="20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1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3013788" cy="3881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3706" y="5346441"/>
            <a:ext cx="970384" cy="42920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571" y="2650593"/>
            <a:ext cx="540563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3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8714232" cy="39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6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8714232" cy="25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9763125" cy="100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" t="-393" r="50133" b="393"/>
          <a:stretch/>
        </p:blipFill>
        <p:spPr>
          <a:xfrm>
            <a:off x="4570029" y="4366444"/>
            <a:ext cx="3083912" cy="20955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 rot="1303492">
            <a:off x="6862618" y="4131249"/>
            <a:ext cx="1391687" cy="781856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 got a rock.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9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</a:t>
            </a:r>
          </a:p>
          <a:p>
            <a:pPr lvl="1">
              <a:buFontTx/>
              <a:buChar char="-"/>
            </a:pPr>
            <a:r>
              <a:rPr lang="en-US" dirty="0" smtClean="0"/>
              <a:t>To gain an understanding of Banner Population Selection </a:t>
            </a:r>
          </a:p>
          <a:p>
            <a:pPr marL="914400" lvl="2" indent="0">
              <a:buNone/>
            </a:pPr>
            <a:r>
              <a:rPr lang="en-US" sz="2400" dirty="0" smtClean="0"/>
              <a:t>and Letter Generation</a:t>
            </a:r>
          </a:p>
          <a:p>
            <a:pPr marL="914400" lvl="2" indent="0">
              <a:buNone/>
            </a:pPr>
            <a:endParaRPr lang="en-US" sz="2400" dirty="0"/>
          </a:p>
          <a:p>
            <a:r>
              <a:rPr lang="en-US" dirty="0" smtClean="0"/>
              <a:t>Benefits </a:t>
            </a:r>
          </a:p>
          <a:p>
            <a:pPr lvl="1">
              <a:buFontTx/>
              <a:buChar char="-"/>
            </a:pPr>
            <a:r>
              <a:rPr lang="en-US" dirty="0" smtClean="0"/>
              <a:t>Learn validation/setup/procedure forms/pages</a:t>
            </a:r>
          </a:p>
          <a:p>
            <a:pPr lvl="1">
              <a:buFontTx/>
              <a:buChar char="-"/>
            </a:pPr>
            <a:r>
              <a:rPr lang="en-US" dirty="0" smtClean="0"/>
              <a:t>Learn how to create a Population Selection</a:t>
            </a:r>
          </a:p>
          <a:p>
            <a:pPr lvl="1">
              <a:buFontTx/>
              <a:buChar char="-"/>
            </a:pPr>
            <a:r>
              <a:rPr lang="en-US" sz="2400" dirty="0" smtClean="0"/>
              <a:t>Learn how to write a variable</a:t>
            </a:r>
          </a:p>
          <a:p>
            <a:pPr lvl="1">
              <a:buFontTx/>
              <a:buChar char="-"/>
            </a:pPr>
            <a:r>
              <a:rPr lang="en-US" dirty="0" smtClean="0"/>
              <a:t>Learn how to create a “letter”</a:t>
            </a:r>
            <a:endParaRPr lang="en-US" sz="2400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668" y="4261582"/>
            <a:ext cx="1491343" cy="14913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accent2">
                <a:lumMod val="20000"/>
                <a:lumOff val="80000"/>
                <a:alpha val="52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088" y="1794843"/>
            <a:ext cx="2480149" cy="2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1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</a:t>
            </a:r>
          </a:p>
          <a:p>
            <a:pPr lvl="1">
              <a:buFontTx/>
              <a:buChar char="-"/>
            </a:pPr>
            <a:r>
              <a:rPr lang="en-US" dirty="0" smtClean="0"/>
              <a:t>GLBDATA (Population Selection Extract Process)</a:t>
            </a: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9"/>
            <a:ext cx="8714232" cy="23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8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</a:t>
            </a:r>
          </a:p>
          <a:p>
            <a:pPr lvl="1">
              <a:buFontTx/>
              <a:buChar char="-"/>
            </a:pPr>
            <a:r>
              <a:rPr lang="en-US" dirty="0" smtClean="0"/>
              <a:t>GLBDATA (Population Selection Extract Process)</a:t>
            </a: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774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7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</a:t>
            </a:r>
          </a:p>
          <a:p>
            <a:pPr lvl="1">
              <a:buFontTx/>
              <a:buChar char="-"/>
            </a:pPr>
            <a:r>
              <a:rPr lang="en-US" dirty="0"/>
              <a:t>GLBDATA (Population Selection Extract Process) 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801225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479" y="4090527"/>
            <a:ext cx="3638550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904" y="5672932"/>
            <a:ext cx="9791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5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[Banner 9]</a:t>
            </a:r>
          </a:p>
          <a:p>
            <a:pPr lvl="1">
              <a:buFontTx/>
              <a:buChar char="-"/>
            </a:pPr>
            <a:r>
              <a:rPr lang="en-US" dirty="0"/>
              <a:t>GLBDATA (Population Selection Extract Process) 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9"/>
            <a:ext cx="9701784" cy="1416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445" y="4244988"/>
            <a:ext cx="3813110" cy="22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</a:t>
            </a:r>
          </a:p>
          <a:p>
            <a:pPr lvl="1">
              <a:buFontTx/>
              <a:buChar char="-"/>
            </a:pPr>
            <a:r>
              <a:rPr lang="en-US" dirty="0"/>
              <a:t>GLBDATA (Population Selection Extract Process) 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3156733" cy="1640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2612" y="4385388"/>
            <a:ext cx="7667625" cy="23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3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[Banner 9]</a:t>
            </a:r>
          </a:p>
          <a:p>
            <a:pPr lvl="1">
              <a:buFontTx/>
              <a:buChar char="-"/>
            </a:pPr>
            <a:r>
              <a:rPr lang="en-US" dirty="0"/>
              <a:t>GLBDATA (Population Selection Extract Process) 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2880049" cy="2901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683" y="2670048"/>
            <a:ext cx="7178227" cy="40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</a:t>
            </a:r>
            <a:r>
              <a:rPr lang="en-US" dirty="0"/>
              <a:t>} / Pages [Banner 9]</a:t>
            </a:r>
          </a:p>
          <a:p>
            <a:pPr lvl="1">
              <a:buFontTx/>
              <a:buChar char="-"/>
            </a:pPr>
            <a:r>
              <a:rPr lang="en-US" dirty="0" smtClean="0"/>
              <a:t>GLBDATA </a:t>
            </a:r>
            <a:r>
              <a:rPr lang="en-US" dirty="0"/>
              <a:t>(Population Selection Extract Process) 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4481680" cy="3846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817"/>
          <a:stretch/>
        </p:blipFill>
        <p:spPr>
          <a:xfrm>
            <a:off x="6618645" y="2676471"/>
            <a:ext cx="476159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</a:t>
            </a:r>
          </a:p>
          <a:p>
            <a:pPr lvl="1">
              <a:buFontTx/>
              <a:buChar char="-"/>
            </a:pPr>
            <a:r>
              <a:rPr lang="en-US" dirty="0" smtClean="0"/>
              <a:t>GLIEXTR (Population Selection Extract Inquiry Form)	</a:t>
            </a:r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8714232" cy="2163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6655" y="4833257"/>
            <a:ext cx="8714232" cy="11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9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</a:t>
            </a:r>
          </a:p>
          <a:p>
            <a:pPr lvl="1">
              <a:buFontTx/>
              <a:buChar char="-"/>
            </a:pPr>
            <a:r>
              <a:rPr lang="en-US" dirty="0" smtClean="0"/>
              <a:t>GLAEXTR (Population Selection Extract Data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8714232" cy="2507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5168323"/>
            <a:ext cx="8714232" cy="114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</a:t>
            </a:r>
          </a:p>
          <a:p>
            <a:pPr lvl="1">
              <a:buFontTx/>
              <a:buChar char="-"/>
            </a:pPr>
            <a:r>
              <a:rPr lang="en-US" dirty="0" smtClean="0"/>
              <a:t>GLBDATA (Population Selection Extract Process)</a:t>
            </a: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869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4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Banner Basics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5205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Who can use the process?</a:t>
            </a:r>
          </a:p>
          <a:p>
            <a:pPr lvl="1">
              <a:buFontTx/>
              <a:buChar char="-"/>
            </a:pPr>
            <a:r>
              <a:rPr lang="en-US" dirty="0" smtClean="0"/>
              <a:t>“G” General Form</a:t>
            </a:r>
          </a:p>
          <a:p>
            <a:r>
              <a:rPr lang="en-US" dirty="0" smtClean="0"/>
              <a:t>What is Population Selection/ Letter Generation?</a:t>
            </a:r>
          </a:p>
          <a:p>
            <a:pPr lvl="1">
              <a:buFontTx/>
              <a:buChar char="-"/>
            </a:pPr>
            <a:r>
              <a:rPr lang="en-US" dirty="0" smtClean="0"/>
              <a:t>Definitions</a:t>
            </a:r>
          </a:p>
          <a:p>
            <a:r>
              <a:rPr lang="en-US" dirty="0" smtClean="0"/>
              <a:t>Where is the data collected?</a:t>
            </a:r>
          </a:p>
          <a:p>
            <a:pPr lvl="1">
              <a:buFontTx/>
              <a:buChar char="-"/>
            </a:pPr>
            <a:r>
              <a:rPr lang="en-US" dirty="0" smtClean="0"/>
              <a:t>Tables (Behind the scenes)</a:t>
            </a:r>
          </a:p>
          <a:p>
            <a:r>
              <a:rPr lang="en-US" dirty="0" smtClean="0"/>
              <a:t>When can I use the process?</a:t>
            </a:r>
          </a:p>
          <a:p>
            <a:pPr lvl="1">
              <a:buFontTx/>
              <a:buChar char="-"/>
            </a:pPr>
            <a:r>
              <a:rPr lang="en-US" dirty="0" smtClean="0"/>
              <a:t>Anytime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32849" y="1825625"/>
            <a:ext cx="49763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 do I need this process?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 smtClean="0"/>
              <a:t>- Information straight from Banner</a:t>
            </a:r>
          </a:p>
          <a:p>
            <a:r>
              <a:rPr lang="en-US" dirty="0" smtClean="0"/>
              <a:t>How do I start the process?</a:t>
            </a:r>
          </a:p>
          <a:p>
            <a:pPr lvl="1">
              <a:buFontTx/>
              <a:buChar char="-"/>
            </a:pPr>
            <a:r>
              <a:rPr lang="en-US" dirty="0" smtClean="0"/>
              <a:t>Validation Forms/Pages</a:t>
            </a:r>
          </a:p>
          <a:p>
            <a:pPr lvl="1">
              <a:buFontTx/>
              <a:buChar char="-"/>
            </a:pPr>
            <a:r>
              <a:rPr lang="en-US" dirty="0" smtClean="0"/>
              <a:t>Set-up Forms/Pages</a:t>
            </a:r>
          </a:p>
          <a:p>
            <a:pPr lvl="1">
              <a:buFontTx/>
              <a:buChar char="-"/>
            </a:pPr>
            <a:r>
              <a:rPr lang="en-US" dirty="0" smtClean="0"/>
              <a:t>Procedure Forms/Pages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728" y="3215301"/>
            <a:ext cx="1192590" cy="671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013" y="4514436"/>
            <a:ext cx="5221224" cy="2029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262148">
            <a:off x="202413" y="5823519"/>
            <a:ext cx="854808" cy="481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262148">
            <a:off x="10548721" y="3028758"/>
            <a:ext cx="854808" cy="481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7039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</a:t>
            </a:r>
          </a:p>
          <a:p>
            <a:pPr lvl="1">
              <a:buFontTx/>
              <a:buChar char="-"/>
            </a:pPr>
            <a:r>
              <a:rPr lang="en-US" dirty="0" smtClean="0"/>
              <a:t>GLBDATA (Population Selection Extract Process)</a:t>
            </a: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r>
              <a:rPr lang="en-US" sz="2400" dirty="0" smtClean="0"/>
              <a:t>	UNION = 				       		INTERSECT =</a:t>
            </a:r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400" dirty="0" smtClean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2400" dirty="0" smtClean="0"/>
              <a:t>				       MINUS =</a:t>
            </a:r>
          </a:p>
          <a:p>
            <a:pPr marL="914400" lvl="2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</a:t>
            </a: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492898" y="2965596"/>
            <a:ext cx="1726163" cy="167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Pop </a:t>
            </a:r>
            <a:r>
              <a:rPr lang="en-US" dirty="0" err="1" smtClean="0"/>
              <a:t>Sel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76600" y="2965596"/>
            <a:ext cx="1726163" cy="16701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Pop </a:t>
            </a:r>
            <a:r>
              <a:rPr lang="en-US" dirty="0" err="1" smtClean="0"/>
              <a:t>Sel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63145" y="3166204"/>
            <a:ext cx="1726163" cy="1670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Pop </a:t>
            </a:r>
            <a:r>
              <a:rPr lang="en-US" dirty="0" err="1" smtClean="0"/>
              <a:t>Sel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690813" y="3166204"/>
            <a:ext cx="1726163" cy="16701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Pop </a:t>
            </a:r>
            <a:r>
              <a:rPr lang="en-US" dirty="0" err="1" smtClean="0"/>
              <a:t>Sel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9564461" y="3461657"/>
            <a:ext cx="582386" cy="107302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07903" y="4715086"/>
            <a:ext cx="1726163" cy="16701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Pop </a:t>
            </a:r>
            <a:r>
              <a:rPr lang="en-US" dirty="0" err="1" smtClean="0"/>
              <a:t>Sel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235571" y="4715086"/>
            <a:ext cx="1726163" cy="16701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Pop </a:t>
            </a:r>
            <a:r>
              <a:rPr lang="en-US" dirty="0" err="1" smtClean="0"/>
              <a:t>Sel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109219" y="5010539"/>
            <a:ext cx="582386" cy="10730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</a:t>
            </a:r>
          </a:p>
          <a:p>
            <a:pPr lvl="1">
              <a:buFontTx/>
              <a:buChar char="-"/>
            </a:pPr>
            <a:r>
              <a:rPr lang="en-US" dirty="0"/>
              <a:t>GLRSLCT (Population Selection Definition Rules Form) 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297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9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</a:t>
            </a:r>
          </a:p>
          <a:p>
            <a:pPr lvl="1">
              <a:buFontTx/>
              <a:buChar char="-"/>
            </a:pPr>
            <a:r>
              <a:rPr lang="en-US" dirty="0" smtClean="0"/>
              <a:t>GLBDATA (Population Selection Extract Process)</a:t>
            </a: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9620250" cy="912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4001294"/>
            <a:ext cx="9620250" cy="20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1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Forms {Banner 8} / Pages [Banner 9]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 – Setup</a:t>
            </a:r>
          </a:p>
          <a:p>
            <a:pPr lvl="2">
              <a:buFontTx/>
              <a:buChar char="-"/>
            </a:pPr>
            <a:r>
              <a:rPr lang="en-US" dirty="0"/>
              <a:t>GLISLCT (Population Selection Inquiry Form</a:t>
            </a:r>
            <a:r>
              <a:rPr lang="en-US" dirty="0" smtClean="0"/>
              <a:t>)</a:t>
            </a:r>
          </a:p>
          <a:p>
            <a:pPr lvl="2">
              <a:buFontTx/>
              <a:buChar char="-"/>
            </a:pPr>
            <a:r>
              <a:rPr lang="en-US" dirty="0"/>
              <a:t>GURPDED (Data Element Dictionary Process</a:t>
            </a:r>
            <a:r>
              <a:rPr lang="en-US" dirty="0" smtClean="0"/>
              <a:t>)</a:t>
            </a:r>
          </a:p>
          <a:p>
            <a:pPr lvl="2">
              <a:buFontTx/>
              <a:buChar char="-"/>
            </a:pPr>
            <a:r>
              <a:rPr lang="en-US" dirty="0"/>
              <a:t>GLIOBJT (Object Inquiry) </a:t>
            </a:r>
            <a:endParaRPr lang="en-US" dirty="0" smtClean="0"/>
          </a:p>
          <a:p>
            <a:pPr lvl="2">
              <a:buFontTx/>
              <a:buChar char="-"/>
            </a:pPr>
            <a:r>
              <a:rPr lang="en-US" dirty="0" smtClean="0"/>
              <a:t>GLROBJT </a:t>
            </a:r>
            <a:r>
              <a:rPr lang="en-US" dirty="0"/>
              <a:t>(Object Definition Rules)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GLBDATA (Population Selection Extract Process) – Procedure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GLIEXTR (Population Selection Extract Inquiry Form) - Results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GLAEXTR (Population Selection Extract Data Form) - Results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30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01317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6" y="844041"/>
            <a:ext cx="144780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81" y="3833131"/>
            <a:ext cx="3333750" cy="2581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824" y="1709739"/>
            <a:ext cx="3400425" cy="309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867" y="527959"/>
            <a:ext cx="28575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848" y="344408"/>
            <a:ext cx="942392" cy="1548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770" y="5000121"/>
            <a:ext cx="5944107" cy="13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Forms {Banner 8} / Pages [Banner 9]</a:t>
            </a:r>
          </a:p>
          <a:p>
            <a:pPr lvl="1">
              <a:buFontTx/>
              <a:buChar char="-"/>
            </a:pPr>
            <a:r>
              <a:rPr lang="en-US" dirty="0" smtClean="0"/>
              <a:t>Validation Forms</a:t>
            </a:r>
          </a:p>
          <a:p>
            <a:pPr lvl="2">
              <a:buFontTx/>
              <a:buChar char="-"/>
            </a:pPr>
            <a:r>
              <a:rPr lang="en-US" sz="2300" dirty="0" smtClean="0"/>
              <a:t>GTVPARA (Paragraph Code Validation) </a:t>
            </a:r>
          </a:p>
          <a:p>
            <a:pPr lvl="2">
              <a:buFontTx/>
              <a:buChar char="-"/>
            </a:pPr>
            <a:r>
              <a:rPr lang="en-US" sz="2300" dirty="0" smtClean="0"/>
              <a:t>GTVLETR (Letter Code Validation)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Set-up Forms</a:t>
            </a:r>
          </a:p>
          <a:p>
            <a:pPr lvl="2">
              <a:buFontTx/>
              <a:buChar char="-"/>
            </a:pPr>
            <a:r>
              <a:rPr lang="en-US" sz="2300" dirty="0" smtClean="0"/>
              <a:t>GLRVRBL (Variable Rules Definition)</a:t>
            </a:r>
          </a:p>
          <a:p>
            <a:pPr lvl="3">
              <a:buFontTx/>
              <a:buChar char="-"/>
            </a:pPr>
            <a:r>
              <a:rPr lang="en-US" sz="2100" dirty="0" smtClean="0"/>
              <a:t>GLIVRBL (Variable Inquiry)</a:t>
            </a:r>
          </a:p>
          <a:p>
            <a:pPr lvl="2">
              <a:buFontTx/>
              <a:buChar char="-"/>
            </a:pPr>
            <a:r>
              <a:rPr lang="en-US" sz="2300" dirty="0" smtClean="0"/>
              <a:t>GUAPARA (Paragraph)</a:t>
            </a:r>
          </a:p>
          <a:p>
            <a:pPr lvl="2">
              <a:buFontTx/>
              <a:buChar char="-"/>
            </a:pPr>
            <a:r>
              <a:rPr lang="en-US" sz="2300" dirty="0" smtClean="0"/>
              <a:t>GUALETR (Letter Process)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Procedure Forms</a:t>
            </a:r>
          </a:p>
          <a:p>
            <a:pPr lvl="2">
              <a:buFontTx/>
              <a:buChar char="-"/>
            </a:pPr>
            <a:r>
              <a:rPr lang="en-US" sz="2300" dirty="0" smtClean="0"/>
              <a:t>GLBLSEL (Letter Extract Process)</a:t>
            </a:r>
          </a:p>
          <a:p>
            <a:pPr lvl="2">
              <a:buFontTx/>
              <a:buChar char="-"/>
            </a:pPr>
            <a:r>
              <a:rPr lang="en-US" sz="2300" dirty="0" smtClean="0"/>
              <a:t>GLRLETR (Letter Generation Print Report)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08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GLRVRBL (Variable Rules Definition)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7918704" cy="373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GLRVRBL (Variable Rules Definition)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9"/>
            <a:ext cx="7918704" cy="39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GLRVRBL (Variable Rules Definition)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7918704" cy="37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GLRVRBL (Variable Rules Definition)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7" y="2670048"/>
            <a:ext cx="708139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01317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374" y="4061847"/>
            <a:ext cx="22860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477" y="483744"/>
            <a:ext cx="1704533" cy="2113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32" y="4061847"/>
            <a:ext cx="3287486" cy="2465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912" y="2003651"/>
            <a:ext cx="2819400" cy="3438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32" y="467320"/>
            <a:ext cx="144780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356" y="486268"/>
            <a:ext cx="2588556" cy="19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[Banner 9] </a:t>
            </a:r>
          </a:p>
          <a:p>
            <a:pPr lvl="1">
              <a:buFontTx/>
              <a:buChar char="-"/>
            </a:pPr>
            <a:r>
              <a:rPr lang="en-US" dirty="0" smtClean="0"/>
              <a:t>GLRVRBL (Variable Rules Definition)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66"/>
            <a:ext cx="8961120" cy="39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3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GTVPARA (Paragraph Code Validation)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012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9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GUAPARA (Paragraph)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297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5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</a:t>
            </a:r>
            <a:r>
              <a:rPr lang="en-US" dirty="0"/>
              <a:t>[</a:t>
            </a:r>
            <a:r>
              <a:rPr lang="en-US" dirty="0" smtClean="0"/>
              <a:t>Banner 9] </a:t>
            </a:r>
          </a:p>
          <a:p>
            <a:pPr lvl="1">
              <a:buFontTx/>
              <a:buChar char="-"/>
            </a:pPr>
            <a:r>
              <a:rPr lang="en-US" dirty="0" smtClean="0"/>
              <a:t>GUAPARA (Paragraph)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4812224" cy="3273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7300" y="2670048"/>
            <a:ext cx="4812224" cy="35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1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GTVLETR (Letter Code Validation)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393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4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GUALETR (Letter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1072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479" y="4676130"/>
            <a:ext cx="95821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[Banner 9] </a:t>
            </a:r>
          </a:p>
          <a:p>
            <a:pPr lvl="1">
              <a:buFontTx/>
              <a:buChar char="-"/>
            </a:pPr>
            <a:r>
              <a:rPr lang="en-US" dirty="0" smtClean="0"/>
              <a:t>GUALETR (Letter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58"/>
            <a:ext cx="9875520" cy="2002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904" y="4910636"/>
            <a:ext cx="9875520" cy="17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4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GLBLSEL (Letter Extract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7059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2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GLBLSEL (Letter Extract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0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8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GLBLSEL (Letter Extract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72502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4110921"/>
            <a:ext cx="8884205" cy="25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Forms {Banner 8} / Pages [Banner 9]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 – Setup</a:t>
            </a:r>
          </a:p>
          <a:p>
            <a:pPr lvl="2">
              <a:buFontTx/>
              <a:buChar char="-"/>
            </a:pPr>
            <a:r>
              <a:rPr lang="en-US" dirty="0"/>
              <a:t>GLISLCT (Population Selection Inquiry Form</a:t>
            </a:r>
            <a:r>
              <a:rPr lang="en-US" dirty="0" smtClean="0"/>
              <a:t>)</a:t>
            </a:r>
          </a:p>
          <a:p>
            <a:pPr lvl="2">
              <a:buFontTx/>
              <a:buChar char="-"/>
            </a:pPr>
            <a:r>
              <a:rPr lang="en-US" dirty="0"/>
              <a:t>GURPDED (Data Element Dictionary Process</a:t>
            </a:r>
            <a:r>
              <a:rPr lang="en-US" dirty="0" smtClean="0"/>
              <a:t>)</a:t>
            </a:r>
          </a:p>
          <a:p>
            <a:pPr lvl="2">
              <a:buFontTx/>
              <a:buChar char="-"/>
            </a:pPr>
            <a:r>
              <a:rPr lang="en-US" dirty="0"/>
              <a:t>GLIOBJT (Object Inquiry) </a:t>
            </a:r>
            <a:endParaRPr lang="en-US" dirty="0" smtClean="0"/>
          </a:p>
          <a:p>
            <a:pPr lvl="2">
              <a:buFontTx/>
              <a:buChar char="-"/>
            </a:pPr>
            <a:r>
              <a:rPr lang="en-US" dirty="0" smtClean="0"/>
              <a:t>GLROBJT </a:t>
            </a:r>
            <a:r>
              <a:rPr lang="en-US" dirty="0"/>
              <a:t>(Object Definition Rules)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GLBDATA (Population Selection Extract Process) – Procedure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GLIEXTR (Population Selection Extract Inquiry Form) - Results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GLAEXTR (Population Selection Extract Data Form) - Results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33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[Banner 9] </a:t>
            </a:r>
          </a:p>
          <a:p>
            <a:pPr lvl="1">
              <a:buFontTx/>
              <a:buChar char="-"/>
            </a:pPr>
            <a:r>
              <a:rPr lang="en-US" dirty="0" smtClean="0"/>
              <a:t>GLBLSEL (Letter Extract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57"/>
            <a:ext cx="10241280" cy="1579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970" y="4741320"/>
            <a:ext cx="41529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4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GLBLSEL (Letter Extract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394335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565" y="2696501"/>
            <a:ext cx="3790950" cy="150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6826" y="3172751"/>
            <a:ext cx="2076450" cy="55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485" y="4271850"/>
            <a:ext cx="4513627" cy="2324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0232" y="4684382"/>
            <a:ext cx="40481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9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[Banner 9] </a:t>
            </a:r>
          </a:p>
          <a:p>
            <a:pPr lvl="1">
              <a:buFontTx/>
              <a:buChar char="-"/>
            </a:pPr>
            <a:r>
              <a:rPr lang="en-US" dirty="0" smtClean="0"/>
              <a:t>GLBLSEL (Letter Extract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4219575" cy="2638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023" y="2670048"/>
            <a:ext cx="3393233" cy="3338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7437" y="5824538"/>
            <a:ext cx="41624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GLBLSEL (Letter Extract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583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8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GLBLSEL (Letter Extract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5" y="2670048"/>
            <a:ext cx="8683957" cy="35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GLBLSEL (Letter Extract Process)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4341720" cy="293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852" y="3079101"/>
            <a:ext cx="4341720" cy="17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GLRLETR (Letter Generation Print Report)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964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5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GLRLETR (Letter Generation Print Report)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202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GLRLETR (Letter Generation Print Report)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58"/>
            <a:ext cx="10149840" cy="142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904" y="4287465"/>
            <a:ext cx="4514850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5385" y="4412085"/>
            <a:ext cx="3740177" cy="10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0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GLRLETR (Letter Generation Print Report)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3551013" cy="2003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804"/>
          <a:stretch/>
        </p:blipFill>
        <p:spPr>
          <a:xfrm>
            <a:off x="5482647" y="2670048"/>
            <a:ext cx="557328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8714232" cy="39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7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GLRLETR (Letter Generation Print Report)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8298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4765965"/>
            <a:ext cx="4376050" cy="133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658" y="4765965"/>
            <a:ext cx="3955332" cy="84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9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[Banner 9] </a:t>
            </a:r>
          </a:p>
          <a:p>
            <a:pPr lvl="1">
              <a:buFontTx/>
              <a:buChar char="-"/>
            </a:pPr>
            <a:r>
              <a:rPr lang="en-US" dirty="0" smtClean="0"/>
              <a:t>GLRLETR (Letter Generation Print Report)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2623127" cy="2983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982" y="2670048"/>
            <a:ext cx="3962400" cy="1628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4437" y="4368897"/>
            <a:ext cx="5191125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7275" y="5961947"/>
            <a:ext cx="26765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6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GLRLETR (Letter Generation Print Report)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10401300" cy="39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5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GLRLETR (Letter Generation Print Report)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70048"/>
            <a:ext cx="10401300" cy="24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4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Letter Generation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Forms {Banner 8} / Pages [Banner 9]</a:t>
            </a:r>
          </a:p>
          <a:p>
            <a:pPr lvl="1">
              <a:buFontTx/>
              <a:buChar char="-"/>
            </a:pPr>
            <a:r>
              <a:rPr lang="en-US" dirty="0" smtClean="0"/>
              <a:t>Validation Forms</a:t>
            </a:r>
          </a:p>
          <a:p>
            <a:pPr lvl="2">
              <a:buFontTx/>
              <a:buChar char="-"/>
            </a:pPr>
            <a:r>
              <a:rPr lang="en-US" sz="2300" dirty="0" smtClean="0"/>
              <a:t>GTVPARA (Paragraph Code Validation) </a:t>
            </a:r>
          </a:p>
          <a:p>
            <a:pPr lvl="2">
              <a:buFontTx/>
              <a:buChar char="-"/>
            </a:pPr>
            <a:r>
              <a:rPr lang="en-US" sz="2300" dirty="0" smtClean="0"/>
              <a:t>GTVLETR (Letter Code Validation)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Set-up Forms</a:t>
            </a:r>
          </a:p>
          <a:p>
            <a:pPr lvl="2">
              <a:buFontTx/>
              <a:buChar char="-"/>
            </a:pPr>
            <a:r>
              <a:rPr lang="en-US" sz="2300" dirty="0" smtClean="0"/>
              <a:t>GLRVRBL (Variable Rules Definition)</a:t>
            </a:r>
          </a:p>
          <a:p>
            <a:pPr lvl="3">
              <a:buFontTx/>
              <a:buChar char="-"/>
            </a:pPr>
            <a:r>
              <a:rPr lang="en-US" sz="2100" dirty="0" smtClean="0"/>
              <a:t>GLIVRBL (Variable Inquiry)</a:t>
            </a:r>
          </a:p>
          <a:p>
            <a:pPr lvl="2">
              <a:buFontTx/>
              <a:buChar char="-"/>
            </a:pPr>
            <a:r>
              <a:rPr lang="en-US" sz="2300" dirty="0" smtClean="0"/>
              <a:t>GUAPARA (Paragraph)</a:t>
            </a:r>
          </a:p>
          <a:p>
            <a:pPr lvl="2">
              <a:buFontTx/>
              <a:buChar char="-"/>
            </a:pPr>
            <a:r>
              <a:rPr lang="en-US" sz="2300" dirty="0" smtClean="0"/>
              <a:t>GUALETR (Letter Process)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Procedure Forms</a:t>
            </a:r>
          </a:p>
          <a:p>
            <a:pPr lvl="2">
              <a:buFontTx/>
              <a:buChar char="-"/>
            </a:pPr>
            <a:r>
              <a:rPr lang="en-US" sz="2300" dirty="0" smtClean="0"/>
              <a:t>GLBLSEL (Letter Extract Process)</a:t>
            </a:r>
          </a:p>
          <a:p>
            <a:pPr lvl="2">
              <a:buFontTx/>
              <a:buChar char="-"/>
            </a:pPr>
            <a:r>
              <a:rPr lang="en-US" sz="2300" dirty="0" smtClean="0"/>
              <a:t>GLRLETR (Letter Generation Print Report)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87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Population Selections</a:t>
            </a:r>
          </a:p>
          <a:p>
            <a:pPr lvl="1">
              <a:buFontTx/>
              <a:buChar char="-"/>
            </a:pPr>
            <a:r>
              <a:rPr lang="en-US" dirty="0"/>
              <a:t>Forms {Banner 8} / Pages [Banner 9]</a:t>
            </a:r>
          </a:p>
          <a:p>
            <a:pPr lvl="2">
              <a:buFontTx/>
              <a:buChar char="-"/>
            </a:pPr>
            <a:r>
              <a:rPr lang="en-US" dirty="0" smtClean="0"/>
              <a:t>Set up</a:t>
            </a:r>
          </a:p>
          <a:p>
            <a:pPr lvl="2">
              <a:buFontTx/>
              <a:buChar char="-"/>
            </a:pPr>
            <a:r>
              <a:rPr lang="en-US" dirty="0" smtClean="0"/>
              <a:t>Procedure</a:t>
            </a:r>
          </a:p>
          <a:p>
            <a:pPr lvl="2">
              <a:buFontTx/>
              <a:buChar char="-"/>
            </a:pPr>
            <a:r>
              <a:rPr lang="en-US" dirty="0" smtClean="0"/>
              <a:t>Results</a:t>
            </a:r>
          </a:p>
          <a:p>
            <a:pPr>
              <a:buFontTx/>
              <a:buChar char="-"/>
            </a:pPr>
            <a:r>
              <a:rPr lang="en-US" dirty="0" smtClean="0"/>
              <a:t>Letter Generation</a:t>
            </a:r>
          </a:p>
          <a:p>
            <a:pPr lvl="1">
              <a:buFontTx/>
              <a:buChar char="-"/>
            </a:pPr>
            <a:r>
              <a:rPr lang="en-US" dirty="0" smtClean="0"/>
              <a:t>Forms </a:t>
            </a:r>
            <a:r>
              <a:rPr lang="en-US" dirty="0"/>
              <a:t>{Banner 8} / Pages [Banner 9</a:t>
            </a:r>
            <a:r>
              <a:rPr lang="en-US" dirty="0" smtClean="0"/>
              <a:t>]</a:t>
            </a:r>
          </a:p>
          <a:p>
            <a:pPr lvl="2">
              <a:buFontTx/>
              <a:buChar char="-"/>
            </a:pPr>
            <a:r>
              <a:rPr lang="en-US" dirty="0" smtClean="0"/>
              <a:t>Validation</a:t>
            </a:r>
          </a:p>
          <a:p>
            <a:pPr lvl="2">
              <a:buFontTx/>
              <a:buChar char="-"/>
            </a:pPr>
            <a:r>
              <a:rPr lang="en-US" dirty="0" smtClean="0"/>
              <a:t>Set up</a:t>
            </a:r>
          </a:p>
          <a:p>
            <a:pPr lvl="2">
              <a:buFontTx/>
              <a:buChar char="-"/>
            </a:pPr>
            <a:r>
              <a:rPr lang="en-US" dirty="0" smtClean="0"/>
              <a:t>Procedure</a:t>
            </a:r>
          </a:p>
          <a:p>
            <a:pPr lvl="2">
              <a:buFontTx/>
              <a:buChar char="-"/>
            </a:pPr>
            <a:r>
              <a:rPr lang="en-US" dirty="0" smtClean="0"/>
              <a:t>Results</a:t>
            </a:r>
          </a:p>
          <a:p>
            <a:pPr>
              <a:buFontTx/>
              <a:buChar char="-"/>
            </a:pPr>
            <a:r>
              <a:rPr lang="en-US" dirty="0" smtClean="0"/>
              <a:t>Examples</a:t>
            </a:r>
            <a:endParaRPr lang="en-US" dirty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88" y="1111714"/>
            <a:ext cx="3599428" cy="2699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278" y="4276725"/>
            <a:ext cx="3385522" cy="19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4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9600" dirty="0" smtClean="0"/>
              <a:t>     Questions</a:t>
            </a:r>
          </a:p>
          <a:p>
            <a:pPr marL="457200" lvl="1" indent="0" algn="ctr">
              <a:buNone/>
            </a:pPr>
            <a:r>
              <a:rPr lang="en-US" sz="9600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b="1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65" y="1579531"/>
            <a:ext cx="1130185" cy="1908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079" y="1825625"/>
            <a:ext cx="3174987" cy="2444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34" y="4001294"/>
            <a:ext cx="7677665" cy="24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1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0140"/>
            <a:ext cx="9144000" cy="874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Sels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for Everyone!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36899"/>
            <a:ext cx="9144000" cy="2002015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(Banner Population Selection and Letter Generation)</a:t>
            </a:r>
          </a:p>
          <a:p>
            <a:endParaRPr lang="en-US" dirty="0"/>
          </a:p>
          <a:p>
            <a:r>
              <a:rPr lang="en-US" sz="2700" dirty="0" smtClean="0"/>
              <a:t>Presented by:  Gina Goodwin</a:t>
            </a:r>
          </a:p>
          <a:p>
            <a:r>
              <a:rPr lang="en-US" sz="2700" dirty="0" smtClean="0"/>
              <a:t>E-mail:  ggoodwin@astate.edu</a:t>
            </a:r>
          </a:p>
          <a:p>
            <a:r>
              <a:rPr lang="en-US" sz="2700" dirty="0" smtClean="0"/>
              <a:t>Programmer, Information and Technology Services</a:t>
            </a:r>
          </a:p>
          <a:p>
            <a:r>
              <a:rPr lang="en-US" sz="2700" dirty="0" smtClean="0"/>
              <a:t>Arkansas State University-Jonesboro</a:t>
            </a:r>
          </a:p>
          <a:p>
            <a:r>
              <a:rPr lang="en-US" sz="2700" dirty="0" smtClean="0"/>
              <a:t>October 2017</a:t>
            </a:r>
            <a:endParaRPr lang="en-US" sz="27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344488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344488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5351485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5351485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284798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2785377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325" y="5908296"/>
            <a:ext cx="11493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07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83"/>
          <a:stretch/>
        </p:blipFill>
        <p:spPr>
          <a:xfrm>
            <a:off x="1516655" y="2670888"/>
            <a:ext cx="8714232" cy="32765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4866" y="2864499"/>
            <a:ext cx="839754" cy="42920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3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GLRSLCT (Population Selection Definition Rules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04" y="2670048"/>
            <a:ext cx="9610725" cy="3876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3512" y="2939144"/>
            <a:ext cx="982602" cy="42920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5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Population Selection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{Banner 8} </a:t>
            </a:r>
          </a:p>
          <a:p>
            <a:pPr lvl="1">
              <a:buFontTx/>
              <a:buChar char="-"/>
            </a:pPr>
            <a:r>
              <a:rPr lang="en-US" dirty="0" smtClean="0"/>
              <a:t>GLISLCT (Population Selection Inquiry Form)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Picture 3" descr="http://uca.edu/ist/files/2017/08/abug_logo-300x179.png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887" y="685006"/>
            <a:ext cx="1149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2668064"/>
            <a:ext cx="9610725" cy="1470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4138316"/>
            <a:ext cx="9610725" cy="202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4776847"/>
            <a:ext cx="9595465" cy="669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904" y="5445963"/>
            <a:ext cx="9595465" cy="10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7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1378</Words>
  <Application>Microsoft Macintosh PowerPoint</Application>
  <PresentationFormat>Custom</PresentationFormat>
  <Paragraphs>406</Paragraphs>
  <Slides>67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Pop Sels for Everyone!</vt:lpstr>
      <vt:lpstr>Introduction</vt:lpstr>
      <vt:lpstr>Banner Basics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Population Selection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Letter Generation</vt:lpstr>
      <vt:lpstr>Conclusion</vt:lpstr>
      <vt:lpstr>Finale</vt:lpstr>
      <vt:lpstr>Pop Sels for Everyone!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Rae Goodwin</dc:creator>
  <cp:lastModifiedBy>Tracey McMasters</cp:lastModifiedBy>
  <cp:revision>137</cp:revision>
  <cp:lastPrinted>2017-10-18T22:09:56Z</cp:lastPrinted>
  <dcterms:created xsi:type="dcterms:W3CDTF">2017-10-09T13:40:31Z</dcterms:created>
  <dcterms:modified xsi:type="dcterms:W3CDTF">2017-10-26T20:09:04Z</dcterms:modified>
</cp:coreProperties>
</file>